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56" r:id="rId2"/>
    <p:sldId id="257" r:id="rId3"/>
    <p:sldId id="258" r:id="rId4"/>
    <p:sldId id="264" r:id="rId5"/>
    <p:sldId id="263" r:id="rId6"/>
    <p:sldId id="259" r:id="rId7"/>
    <p:sldId id="265" r:id="rId8"/>
    <p:sldId id="267" r:id="rId9"/>
    <p:sldId id="266" r:id="rId10"/>
    <p:sldId id="261" r:id="rId11"/>
    <p:sldId id="262"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8"/>
    <p:restoredTop sz="94694"/>
  </p:normalViewPr>
  <p:slideViewPr>
    <p:cSldViewPr snapToGrid="0" snapToObjects="1">
      <p:cViewPr varScale="1">
        <p:scale>
          <a:sx n="143" d="100"/>
          <a:sy n="143" d="100"/>
        </p:scale>
        <p:origin x="6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GB"/>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1547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794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710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82092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0473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59657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1721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GB"/>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8797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5612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7541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5387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63698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GB"/>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5147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6909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339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shingchan95.github.io/know-your-city/"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github.com/shingchan95/know-your-cit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39657" y="251962"/>
            <a:ext cx="5864691" cy="873453"/>
          </a:xfrm>
          <a:prstGeom prst="rect">
            <a:avLst/>
          </a:prstGeom>
        </p:spPr>
        <p:txBody>
          <a:bodyPr spcFirstLastPara="1" wrap="square" lIns="91425" tIns="91425" rIns="91425" bIns="91425" anchor="b" anchorCtr="0">
            <a:noAutofit/>
          </a:bodyPr>
          <a:lstStyle/>
          <a:p>
            <a:r>
              <a:rPr lang="en" sz="2400" b="1" dirty="0"/>
              <a:t>Your City Weather at a Click</a:t>
            </a:r>
            <a:br>
              <a:rPr lang="en-US" sz="2800" b="1" dirty="0"/>
            </a:br>
            <a:endParaRPr sz="2800" b="1" dirty="0"/>
          </a:p>
        </p:txBody>
      </p:sp>
      <p:pic>
        <p:nvPicPr>
          <p:cNvPr id="7" name="Picture 6" descr="A picture containing sky, outdoor, grass, nature&#10;&#10;Description automatically generated">
            <a:extLst>
              <a:ext uri="{FF2B5EF4-FFF2-40B4-BE49-F238E27FC236}">
                <a16:creationId xmlns:a16="http://schemas.microsoft.com/office/drawing/2014/main" id="{7898BAD7-9C98-534D-8ECC-88A8E1F97C31}"/>
              </a:ext>
            </a:extLst>
          </p:cNvPr>
          <p:cNvPicPr>
            <a:picLocks noChangeAspect="1"/>
          </p:cNvPicPr>
          <p:nvPr/>
        </p:nvPicPr>
        <p:blipFill>
          <a:blip r:embed="rId3"/>
          <a:stretch>
            <a:fillRect/>
          </a:stretch>
        </p:blipFill>
        <p:spPr>
          <a:xfrm>
            <a:off x="273144" y="788072"/>
            <a:ext cx="5112407" cy="3378883"/>
          </a:xfrm>
          <a:prstGeom prst="rect">
            <a:avLst/>
          </a:prstGeom>
        </p:spPr>
      </p:pic>
      <p:pic>
        <p:nvPicPr>
          <p:cNvPr id="9" name="Picture 8" descr="Logo, company name&#10;&#10;Description automatically generated">
            <a:extLst>
              <a:ext uri="{FF2B5EF4-FFF2-40B4-BE49-F238E27FC236}">
                <a16:creationId xmlns:a16="http://schemas.microsoft.com/office/drawing/2014/main" id="{97DBA449-B061-424A-9155-F858D0DE6AAD}"/>
              </a:ext>
            </a:extLst>
          </p:cNvPr>
          <p:cNvPicPr>
            <a:picLocks noChangeAspect="1"/>
          </p:cNvPicPr>
          <p:nvPr/>
        </p:nvPicPr>
        <p:blipFill>
          <a:blip r:embed="rId4"/>
          <a:stretch>
            <a:fillRect/>
          </a:stretch>
        </p:blipFill>
        <p:spPr>
          <a:xfrm>
            <a:off x="5829343" y="0"/>
            <a:ext cx="3175000" cy="1435100"/>
          </a:xfrm>
          <a:prstGeom prst="rect">
            <a:avLst/>
          </a:prstGeom>
        </p:spPr>
      </p:pic>
      <p:sp>
        <p:nvSpPr>
          <p:cNvPr id="11" name="TextBox 10">
            <a:extLst>
              <a:ext uri="{FF2B5EF4-FFF2-40B4-BE49-F238E27FC236}">
                <a16:creationId xmlns:a16="http://schemas.microsoft.com/office/drawing/2014/main" id="{6644AF9E-EB76-7543-B78D-1BC0FD9E9270}"/>
              </a:ext>
            </a:extLst>
          </p:cNvPr>
          <p:cNvSpPr txBox="1"/>
          <p:nvPr/>
        </p:nvSpPr>
        <p:spPr>
          <a:xfrm>
            <a:off x="6362762" y="1056276"/>
            <a:ext cx="2473037" cy="276999"/>
          </a:xfrm>
          <a:prstGeom prst="rect">
            <a:avLst/>
          </a:prstGeom>
          <a:noFill/>
        </p:spPr>
        <p:txBody>
          <a:bodyPr wrap="square" rtlCol="0">
            <a:spAutoFit/>
          </a:bodyPr>
          <a:lstStyle/>
          <a:p>
            <a:r>
              <a:rPr lang="en-US" sz="1200" dirty="0">
                <a:solidFill>
                  <a:schemeClr val="accent2">
                    <a:lumMod val="50000"/>
                    <a:lumOff val="50000"/>
                  </a:schemeClr>
                </a:solidFill>
              </a:rPr>
              <a:t>Coding BootCamp</a:t>
            </a:r>
          </a:p>
        </p:txBody>
      </p:sp>
      <p:sp>
        <p:nvSpPr>
          <p:cNvPr id="2" name="TextBox 1">
            <a:extLst>
              <a:ext uri="{FF2B5EF4-FFF2-40B4-BE49-F238E27FC236}">
                <a16:creationId xmlns:a16="http://schemas.microsoft.com/office/drawing/2014/main" id="{31A9D68C-C7E7-4346-9192-6A5E8D5BED9D}"/>
              </a:ext>
            </a:extLst>
          </p:cNvPr>
          <p:cNvSpPr txBox="1"/>
          <p:nvPr/>
        </p:nvSpPr>
        <p:spPr>
          <a:xfrm>
            <a:off x="1721222" y="4013481"/>
            <a:ext cx="3079377" cy="307777"/>
          </a:xfrm>
          <a:prstGeom prst="rect">
            <a:avLst/>
          </a:prstGeom>
          <a:noFill/>
        </p:spPr>
        <p:txBody>
          <a:bodyPr wrap="square" rtlCol="0">
            <a:spAutoFit/>
          </a:bodyPr>
          <a:lstStyle/>
          <a:p>
            <a:r>
              <a:rPr lang="en-US" sz="1400" dirty="0"/>
              <a:t>Photo credit: Summer News 1</a:t>
            </a:r>
          </a:p>
        </p:txBody>
      </p:sp>
      <p:sp>
        <p:nvSpPr>
          <p:cNvPr id="3" name="Slide Number Placeholder 2">
            <a:extLst>
              <a:ext uri="{FF2B5EF4-FFF2-40B4-BE49-F238E27FC236}">
                <a16:creationId xmlns:a16="http://schemas.microsoft.com/office/drawing/2014/main" id="{A72666F5-46B6-F841-B4F0-B30D59F194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25561" y="73964"/>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rPr>
              <a:t>Directions for Future Development</a:t>
            </a:r>
            <a:endParaRPr dirty="0">
              <a:solidFill>
                <a:srgbClr val="0070C0"/>
              </a:solidFill>
            </a:endParaRPr>
          </a:p>
        </p:txBody>
      </p:sp>
      <p:sp>
        <p:nvSpPr>
          <p:cNvPr id="83" name="Google Shape;83;p18"/>
          <p:cNvSpPr txBox="1">
            <a:spLocks noGrp="1"/>
          </p:cNvSpPr>
          <p:nvPr>
            <p:ph type="body" idx="1"/>
          </p:nvPr>
        </p:nvSpPr>
        <p:spPr>
          <a:xfrm>
            <a:off x="311700" y="559096"/>
            <a:ext cx="8520600" cy="3263408"/>
          </a:xfrm>
          <a:prstGeom prst="rect">
            <a:avLst/>
          </a:prstGeom>
        </p:spPr>
        <p:txBody>
          <a:bodyPr spcFirstLastPara="1" wrap="square" lIns="91425" tIns="91425" rIns="91425" bIns="91425" anchor="t" anchorCtr="0">
            <a:noAutofit/>
          </a:bodyPr>
          <a:lstStyle/>
          <a:p>
            <a:pPr marL="285750" indent="-285750">
              <a:spcAft>
                <a:spcPts val="1600"/>
              </a:spcAft>
            </a:pPr>
            <a:r>
              <a:rPr lang="en-GB" dirty="0"/>
              <a:t>Add a list of interesting activities a local or international tourist can do in each city</a:t>
            </a:r>
          </a:p>
          <a:p>
            <a:pPr marL="285750" indent="-285750">
              <a:spcAft>
                <a:spcPts val="1600"/>
              </a:spcAft>
            </a:pPr>
            <a:r>
              <a:rPr lang="en-GB" dirty="0"/>
              <a:t>Add a list of tourist attraction sites unique to each city</a:t>
            </a:r>
          </a:p>
          <a:p>
            <a:pPr marL="285750" indent="-285750">
              <a:spcAft>
                <a:spcPts val="1600"/>
              </a:spcAft>
            </a:pPr>
            <a:r>
              <a:rPr lang="en-GB" dirty="0"/>
              <a:t>Create or link with APIs for interesting events planned in the city</a:t>
            </a:r>
          </a:p>
          <a:p>
            <a:pPr marL="285750" indent="-285750">
              <a:spcAft>
                <a:spcPts val="1600"/>
              </a:spcAft>
            </a:pPr>
            <a:r>
              <a:rPr lang="en-GB" dirty="0"/>
              <a:t>Add city to the weather planner</a:t>
            </a:r>
          </a:p>
          <a:p>
            <a:pPr marL="0" indent="0">
              <a:spcAft>
                <a:spcPts val="1600"/>
              </a:spcAft>
              <a:buNone/>
            </a:pPr>
            <a:r>
              <a:rPr lang="en-GB" dirty="0"/>
              <a:t>The above information should be available at the click on the map with the option to follow a link and get more information.</a:t>
            </a:r>
            <a:endParaRPr dirty="0"/>
          </a:p>
        </p:txBody>
      </p:sp>
      <p:sp>
        <p:nvSpPr>
          <p:cNvPr id="2" name="Slide Number Placeholder 1">
            <a:extLst>
              <a:ext uri="{FF2B5EF4-FFF2-40B4-BE49-F238E27FC236}">
                <a16:creationId xmlns:a16="http://schemas.microsoft.com/office/drawing/2014/main" id="{70CDD053-5565-9149-80AF-D05B26DC9E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rPr>
              <a:t>Links</a:t>
            </a:r>
            <a:endParaRPr dirty="0">
              <a:solidFill>
                <a:srgbClr val="0070C0"/>
              </a:solidFill>
            </a:endParaRPr>
          </a:p>
        </p:txBody>
      </p:sp>
      <p:sp>
        <p:nvSpPr>
          <p:cNvPr id="89" name="Google Shape;89;p19"/>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114300" lvl="0" indent="0" rtl="0">
              <a:spcBef>
                <a:spcPts val="0"/>
              </a:spcBef>
              <a:spcAft>
                <a:spcPts val="0"/>
              </a:spcAft>
              <a:buSzPts val="1800"/>
              <a:buNone/>
            </a:pPr>
            <a:r>
              <a:rPr lang="en" dirty="0"/>
              <a:t>Deployed on Github pages</a:t>
            </a:r>
          </a:p>
          <a:p>
            <a:pPr lvl="0"/>
            <a:r>
              <a:rPr lang="en-GB" dirty="0">
                <a:hlinkClick r:id="rId3"/>
              </a:rPr>
              <a:t>https://shingchan95.github.io/know-your-city/</a:t>
            </a:r>
            <a:endParaRPr lang="en-GB" dirty="0"/>
          </a:p>
          <a:p>
            <a:pPr marL="114300" lvl="0" indent="0">
              <a:buNone/>
            </a:pPr>
            <a:r>
              <a:rPr lang="en-GB" dirty="0" err="1"/>
              <a:t>Github</a:t>
            </a:r>
            <a:r>
              <a:rPr lang="en-GB" dirty="0"/>
              <a:t> Repo link</a:t>
            </a:r>
          </a:p>
          <a:p>
            <a:pPr lvl="0"/>
            <a:r>
              <a:rPr lang="en-GB" dirty="0">
                <a:hlinkClick r:id="rId4"/>
              </a:rPr>
              <a:t>https://github.com/shingchan95/know-your-city</a:t>
            </a:r>
            <a:endParaRPr lang="en-GB" dirty="0"/>
          </a:p>
          <a:p>
            <a:pPr lvl="0"/>
            <a:endParaRPr dirty="0"/>
          </a:p>
          <a:p>
            <a:pPr marL="114300" lvl="0" indent="0" algn="ctr" rtl="0">
              <a:spcBef>
                <a:spcPts val="0"/>
              </a:spcBef>
              <a:spcAft>
                <a:spcPts val="0"/>
              </a:spcAft>
              <a:buSzPts val="1800"/>
              <a:buNone/>
            </a:pPr>
            <a:endParaRPr lang="en"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lang="en" dirty="0"/>
          </a:p>
        </p:txBody>
      </p:sp>
      <p:sp>
        <p:nvSpPr>
          <p:cNvPr id="2" name="Slide Number Placeholder 1">
            <a:extLst>
              <a:ext uri="{FF2B5EF4-FFF2-40B4-BE49-F238E27FC236}">
                <a16:creationId xmlns:a16="http://schemas.microsoft.com/office/drawing/2014/main" id="{026E193F-2B49-CE4E-BFCD-D83D738E01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7071" y="76733"/>
            <a:ext cx="8387815" cy="52434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0070C0"/>
                </a:solidFill>
              </a:rPr>
              <a:t>Elevator pitch</a:t>
            </a:r>
            <a:endParaRPr dirty="0">
              <a:solidFill>
                <a:srgbClr val="0070C0"/>
              </a:solidFill>
            </a:endParaRPr>
          </a:p>
        </p:txBody>
      </p:sp>
      <p:sp>
        <p:nvSpPr>
          <p:cNvPr id="2" name="TextBox 1">
            <a:extLst>
              <a:ext uri="{FF2B5EF4-FFF2-40B4-BE49-F238E27FC236}">
                <a16:creationId xmlns:a16="http://schemas.microsoft.com/office/drawing/2014/main" id="{63D34D19-A9F5-FF4A-BF4D-A32CDE71913C}"/>
              </a:ext>
            </a:extLst>
          </p:cNvPr>
          <p:cNvSpPr txBox="1"/>
          <p:nvPr/>
        </p:nvSpPr>
        <p:spPr>
          <a:xfrm>
            <a:off x="1088958" y="521910"/>
            <a:ext cx="7139654" cy="954107"/>
          </a:xfrm>
          <a:prstGeom prst="rect">
            <a:avLst/>
          </a:prstGeom>
          <a:noFill/>
        </p:spPr>
        <p:txBody>
          <a:bodyPr wrap="square" rtlCol="0">
            <a:spAutoFit/>
          </a:bodyPr>
          <a:lstStyle/>
          <a:p>
            <a:pPr algn="just"/>
            <a:r>
              <a:rPr lang="en-US" sz="1400" dirty="0"/>
              <a:t>Whether you want to know your city weather or the weather of a city 3000 miles away, all you have to do is click on that city name on the map. You get the weather forecast for the current day and the weather forecast for the next 6 days. Want weather for more cities? Just click on the map.</a:t>
            </a:r>
          </a:p>
        </p:txBody>
      </p:sp>
      <p:pic>
        <p:nvPicPr>
          <p:cNvPr id="4" name="Picture 3" descr="Graphical user interface&#10;&#10;Description automatically generated">
            <a:extLst>
              <a:ext uri="{FF2B5EF4-FFF2-40B4-BE49-F238E27FC236}">
                <a16:creationId xmlns:a16="http://schemas.microsoft.com/office/drawing/2014/main" id="{D17B1D21-3B55-C94E-9B07-8B3AD2DA134D}"/>
              </a:ext>
            </a:extLst>
          </p:cNvPr>
          <p:cNvPicPr>
            <a:picLocks noChangeAspect="1"/>
          </p:cNvPicPr>
          <p:nvPr/>
        </p:nvPicPr>
        <p:blipFill>
          <a:blip r:embed="rId3"/>
          <a:stretch>
            <a:fillRect/>
          </a:stretch>
        </p:blipFill>
        <p:spPr>
          <a:xfrm>
            <a:off x="1196789" y="1476017"/>
            <a:ext cx="4221337" cy="3037997"/>
          </a:xfrm>
          <a:prstGeom prst="rect">
            <a:avLst/>
          </a:prstGeom>
        </p:spPr>
      </p:pic>
      <p:sp>
        <p:nvSpPr>
          <p:cNvPr id="3" name="Slide Number Placeholder 2">
            <a:extLst>
              <a:ext uri="{FF2B5EF4-FFF2-40B4-BE49-F238E27FC236}">
                <a16:creationId xmlns:a16="http://schemas.microsoft.com/office/drawing/2014/main" id="{5CFCB2A2-224B-524A-90B3-98513FAC74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4" name="Title 3">
            <a:extLst>
              <a:ext uri="{FF2B5EF4-FFF2-40B4-BE49-F238E27FC236}">
                <a16:creationId xmlns:a16="http://schemas.microsoft.com/office/drawing/2014/main" id="{6BD13275-85B2-F745-9357-D00ADD5EE4D4}"/>
              </a:ext>
            </a:extLst>
          </p:cNvPr>
          <p:cNvSpPr>
            <a:spLocks noGrp="1"/>
          </p:cNvSpPr>
          <p:nvPr>
            <p:ph type="title"/>
          </p:nvPr>
        </p:nvSpPr>
        <p:spPr>
          <a:xfrm>
            <a:off x="369794" y="389965"/>
            <a:ext cx="7940488" cy="572700"/>
          </a:xfrm>
        </p:spPr>
        <p:txBody>
          <a:bodyPr/>
          <a:lstStyle/>
          <a:p>
            <a:pPr algn="ctr"/>
            <a:r>
              <a:rPr lang="en" dirty="0">
                <a:solidFill>
                  <a:srgbClr val="0070C0"/>
                </a:solidFill>
              </a:rPr>
              <a:t>Project Description</a:t>
            </a:r>
            <a:br>
              <a:rPr lang="en" dirty="0">
                <a:solidFill>
                  <a:srgbClr val="0070C0"/>
                </a:solidFill>
              </a:rPr>
            </a:br>
            <a:endParaRPr lang="en-US" dirty="0"/>
          </a:p>
        </p:txBody>
      </p:sp>
      <p:sp>
        <p:nvSpPr>
          <p:cNvPr id="66" name="Google Shape;66;p15"/>
          <p:cNvSpPr txBox="1">
            <a:spLocks noGrp="1"/>
          </p:cNvSpPr>
          <p:nvPr>
            <p:ph type="body" idx="1"/>
          </p:nvPr>
        </p:nvSpPr>
        <p:spPr>
          <a:xfrm>
            <a:off x="183952" y="1184542"/>
            <a:ext cx="8520600" cy="1783923"/>
          </a:xfrm>
          <a:prstGeom prst="rect">
            <a:avLst/>
          </a:prstGeom>
        </p:spPr>
        <p:txBody>
          <a:bodyPr spcFirstLastPara="1" wrap="square" lIns="91425" tIns="91425" rIns="91425" bIns="91425" anchor="t" anchorCtr="0">
            <a:noAutofit/>
          </a:bodyPr>
          <a:lstStyle/>
          <a:p>
            <a:pPr algn="just"/>
            <a:r>
              <a:rPr lang="en" sz="1400" dirty="0">
                <a:solidFill>
                  <a:schemeClr val="tx1"/>
                </a:solidFill>
              </a:rPr>
              <a:t>This platform allows the user to click a city on the map. In response to clicking, current weather information for the day and the weather forecast for the next 6 days are displayed to the user.</a:t>
            </a:r>
          </a:p>
          <a:p>
            <a:pPr algn="just"/>
            <a:endParaRPr lang="en" sz="1400" dirty="0">
              <a:solidFill>
                <a:schemeClr val="tx1"/>
              </a:solidFill>
            </a:endParaRPr>
          </a:p>
          <a:p>
            <a:pPr algn="just"/>
            <a:r>
              <a:rPr lang="en" sz="1400" dirty="0">
                <a:solidFill>
                  <a:schemeClr val="tx1"/>
                </a:solidFill>
              </a:rPr>
              <a:t> The user can add more cities if they wish to monitor the weather in that city. The user’s selection is stored locally, and upon revisit</a:t>
            </a:r>
            <a:r>
              <a:rPr lang="en-GB" sz="1400" dirty="0" err="1">
                <a:solidFill>
                  <a:schemeClr val="tx1"/>
                </a:solidFill>
              </a:rPr>
              <a:t>i</a:t>
            </a:r>
            <a:r>
              <a:rPr lang="en" sz="1400" dirty="0">
                <a:solidFill>
                  <a:schemeClr val="tx1"/>
                </a:solidFill>
              </a:rPr>
              <a:t>ng the platform, they can view their </a:t>
            </a:r>
            <a:r>
              <a:rPr lang="en-GB" sz="1400" dirty="0">
                <a:solidFill>
                  <a:schemeClr val="tx1"/>
                </a:solidFill>
              </a:rPr>
              <a:t>previous</a:t>
            </a:r>
            <a:r>
              <a:rPr lang="en" sz="1400" dirty="0">
                <a:solidFill>
                  <a:schemeClr val="tx1"/>
                </a:solidFill>
              </a:rPr>
              <a:t> selections. </a:t>
            </a:r>
          </a:p>
          <a:p>
            <a:pPr marL="457200" lvl="0" indent="-342900" algn="just"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lang="en" dirty="0"/>
          </a:p>
        </p:txBody>
      </p:sp>
      <p:sp>
        <p:nvSpPr>
          <p:cNvPr id="2" name="Slide Number Placeholder 1">
            <a:extLst>
              <a:ext uri="{FF2B5EF4-FFF2-40B4-BE49-F238E27FC236}">
                <a16:creationId xmlns:a16="http://schemas.microsoft.com/office/drawing/2014/main" id="{2F2CE6E3-8574-DA42-853D-4823D3578A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96EB3-8544-C141-8D8C-0D9215DA62AC}"/>
              </a:ext>
            </a:extLst>
          </p:cNvPr>
          <p:cNvSpPr>
            <a:spLocks noGrp="1"/>
          </p:cNvSpPr>
          <p:nvPr>
            <p:ph type="title"/>
          </p:nvPr>
        </p:nvSpPr>
        <p:spPr>
          <a:xfrm>
            <a:off x="311700" y="197582"/>
            <a:ext cx="8520600" cy="572700"/>
          </a:xfrm>
        </p:spPr>
        <p:txBody>
          <a:bodyPr/>
          <a:lstStyle/>
          <a:p>
            <a:pPr algn="ctr"/>
            <a:r>
              <a:rPr lang="en-US" dirty="0">
                <a:solidFill>
                  <a:srgbClr val="0070C0"/>
                </a:solidFill>
              </a:rPr>
              <a:t>Motivation for Development</a:t>
            </a:r>
            <a:br>
              <a:rPr lang="en-US" dirty="0">
                <a:solidFill>
                  <a:srgbClr val="0070C0"/>
                </a:solidFill>
              </a:rPr>
            </a:br>
            <a:endParaRPr lang="en-US" dirty="0"/>
          </a:p>
        </p:txBody>
      </p:sp>
      <p:sp>
        <p:nvSpPr>
          <p:cNvPr id="3" name="Text Placeholder 2">
            <a:extLst>
              <a:ext uri="{FF2B5EF4-FFF2-40B4-BE49-F238E27FC236}">
                <a16:creationId xmlns:a16="http://schemas.microsoft.com/office/drawing/2014/main" id="{3C76CE1E-783B-F94B-8761-AC181C922C20}"/>
              </a:ext>
            </a:extLst>
          </p:cNvPr>
          <p:cNvSpPr>
            <a:spLocks noGrp="1"/>
          </p:cNvSpPr>
          <p:nvPr>
            <p:ph type="body" idx="1"/>
          </p:nvPr>
        </p:nvSpPr>
        <p:spPr>
          <a:xfrm>
            <a:off x="311700" y="644386"/>
            <a:ext cx="8520600" cy="3808344"/>
          </a:xfrm>
        </p:spPr>
        <p:txBody>
          <a:bodyPr/>
          <a:lstStyle/>
          <a:p>
            <a:pPr marL="285750" indent="-285750" algn="just">
              <a:buFont typeface="Arial" panose="020B0604020202020204" pitchFamily="34" charset="0"/>
              <a:buChar char="•"/>
            </a:pPr>
            <a:r>
              <a:rPr lang="en-US" sz="1600" dirty="0"/>
              <a:t>The weather forecast displayed for users on most mobile phones such as iPhones and Android phones only shows the weather forecast at the user’s city or location but does not give weather information for the cities closer or locations further away. A user will have to consult other sources of information to get the weather forecast for other locations.</a:t>
            </a:r>
          </a:p>
          <a:p>
            <a:pPr marL="114300" indent="0" algn="just">
              <a:buNone/>
            </a:pPr>
            <a:endParaRPr lang="en-US" sz="1600" dirty="0"/>
          </a:p>
          <a:p>
            <a:pPr marL="285750" indent="-285750" algn="just">
              <a:buFont typeface="Arial" panose="020B0604020202020204" pitchFamily="34" charset="0"/>
              <a:buChar char="•"/>
            </a:pPr>
            <a:r>
              <a:rPr lang="en-US" sz="1600" dirty="0"/>
              <a:t>We wanted to provide the user with technology to access weather information of any city or location by clicking a city name on the map. Such information could enable users to make vacation plans or when to plan outdoor activities elsewhere other than their current location.</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Project different from the weather planner homework given in week 6. inspiration from week6, create a weather forecast application with google map click and input, turn it in to a weather planner.</a:t>
            </a:r>
          </a:p>
          <a:p>
            <a:pPr marL="285750" indent="-285750" algn="just">
              <a:buFont typeface="Arial" panose="020B0604020202020204" pitchFamily="34" charset="0"/>
              <a:buChar char="•"/>
            </a:pPr>
            <a:endParaRPr lang="en-US" sz="1600" dirty="0"/>
          </a:p>
          <a:p>
            <a:endParaRPr lang="en-US" dirty="0"/>
          </a:p>
        </p:txBody>
      </p:sp>
      <p:sp>
        <p:nvSpPr>
          <p:cNvPr id="4" name="Slide Number Placeholder 3">
            <a:extLst>
              <a:ext uri="{FF2B5EF4-FFF2-40B4-BE49-F238E27FC236}">
                <a16:creationId xmlns:a16="http://schemas.microsoft.com/office/drawing/2014/main" id="{AAC03B68-C490-9D4F-879C-CC440D2079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183321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0A5F-308E-6844-8619-BE8CDB43FF9B}"/>
              </a:ext>
            </a:extLst>
          </p:cNvPr>
          <p:cNvSpPr>
            <a:spLocks noGrp="1"/>
          </p:cNvSpPr>
          <p:nvPr>
            <p:ph type="title"/>
          </p:nvPr>
        </p:nvSpPr>
        <p:spPr>
          <a:xfrm>
            <a:off x="159301" y="219375"/>
            <a:ext cx="4045200" cy="802601"/>
          </a:xfrm>
        </p:spPr>
        <p:txBody>
          <a:bodyPr wrap="square" anchor="b">
            <a:normAutofit/>
          </a:bodyPr>
          <a:lstStyle/>
          <a:p>
            <a:r>
              <a:rPr lang="en-US" dirty="0"/>
              <a:t>User Story</a:t>
            </a:r>
          </a:p>
        </p:txBody>
      </p:sp>
      <p:sp>
        <p:nvSpPr>
          <p:cNvPr id="8" name="Subtitle 2">
            <a:extLst>
              <a:ext uri="{FF2B5EF4-FFF2-40B4-BE49-F238E27FC236}">
                <a16:creationId xmlns:a16="http://schemas.microsoft.com/office/drawing/2014/main" id="{22DD6CC7-33F4-625A-4E58-6CF87A39BBBE}"/>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893E7782-D40E-304A-8FCF-A97C6E2D2951}"/>
              </a:ext>
            </a:extLst>
          </p:cNvPr>
          <p:cNvSpPr>
            <a:spLocks noGrp="1"/>
          </p:cNvSpPr>
          <p:nvPr>
            <p:ph type="body" idx="2"/>
          </p:nvPr>
        </p:nvSpPr>
        <p:spPr/>
        <p:txBody>
          <a:bodyPr wrap="square" anchor="ctr">
            <a:normAutofit/>
          </a:bodyPr>
          <a:lstStyle/>
          <a:p>
            <a:pPr>
              <a:spcAft>
                <a:spcPts val="600"/>
              </a:spcAft>
            </a:pPr>
            <a:r>
              <a:rPr lang="en-GB" sz="1700" dirty="0"/>
              <a:t>As a national tourist agency,</a:t>
            </a:r>
          </a:p>
          <a:p>
            <a:pPr>
              <a:spcAft>
                <a:spcPts val="600"/>
              </a:spcAft>
            </a:pPr>
            <a:endParaRPr lang="en-GB" sz="1700" dirty="0"/>
          </a:p>
          <a:p>
            <a:pPr>
              <a:spcAft>
                <a:spcPts val="600"/>
              </a:spcAft>
            </a:pPr>
            <a:r>
              <a:rPr lang="en-GB" sz="1700" dirty="0"/>
              <a:t>I want a web application to show the weather on a map and store weather information for the next 5 days in a different location </a:t>
            </a:r>
          </a:p>
          <a:p>
            <a:pPr>
              <a:spcAft>
                <a:spcPts val="600"/>
              </a:spcAft>
            </a:pPr>
            <a:endParaRPr lang="en-GB" sz="1700" dirty="0"/>
          </a:p>
          <a:p>
            <a:pPr>
              <a:spcAft>
                <a:spcPts val="600"/>
              </a:spcAft>
            </a:pPr>
            <a:r>
              <a:rPr lang="en-GB" sz="1700" dirty="0"/>
              <a:t>So that tourists can make a good plan based on the weather for their chosen vacation </a:t>
            </a:r>
            <a:r>
              <a:rPr lang="en-GB" sz="1700" dirty="0" err="1"/>
              <a:t>destinaton</a:t>
            </a:r>
            <a:endParaRPr lang="en-GB" sz="1700" dirty="0"/>
          </a:p>
          <a:p>
            <a:pPr>
              <a:spcAft>
                <a:spcPts val="600"/>
              </a:spcAft>
            </a:pPr>
            <a:endParaRPr lang="en-US" sz="1700" dirty="0"/>
          </a:p>
        </p:txBody>
      </p:sp>
      <p:pic>
        <p:nvPicPr>
          <p:cNvPr id="5" name="Picture 4" descr="A picture containing diagram&#10;&#10;Description automatically generated">
            <a:extLst>
              <a:ext uri="{FF2B5EF4-FFF2-40B4-BE49-F238E27FC236}">
                <a16:creationId xmlns:a16="http://schemas.microsoft.com/office/drawing/2014/main" id="{768CFF27-8414-D644-A7DB-ABAAB34DDCEE}"/>
              </a:ext>
            </a:extLst>
          </p:cNvPr>
          <p:cNvPicPr>
            <a:picLocks noChangeAspect="1"/>
          </p:cNvPicPr>
          <p:nvPr/>
        </p:nvPicPr>
        <p:blipFill>
          <a:blip r:embed="rId2"/>
          <a:stretch>
            <a:fillRect/>
          </a:stretch>
        </p:blipFill>
        <p:spPr>
          <a:xfrm>
            <a:off x="159301" y="1021976"/>
            <a:ext cx="4332017" cy="3217904"/>
          </a:xfrm>
          <a:prstGeom prst="rect">
            <a:avLst/>
          </a:prstGeom>
        </p:spPr>
      </p:pic>
      <p:sp>
        <p:nvSpPr>
          <p:cNvPr id="6" name="TextBox 5">
            <a:extLst>
              <a:ext uri="{FF2B5EF4-FFF2-40B4-BE49-F238E27FC236}">
                <a16:creationId xmlns:a16="http://schemas.microsoft.com/office/drawing/2014/main" id="{DA9A25B3-CE50-0C41-A907-6897A76A1F75}"/>
              </a:ext>
            </a:extLst>
          </p:cNvPr>
          <p:cNvSpPr txBox="1"/>
          <p:nvPr/>
        </p:nvSpPr>
        <p:spPr>
          <a:xfrm>
            <a:off x="1936378" y="4231242"/>
            <a:ext cx="2554940" cy="307777"/>
          </a:xfrm>
          <a:prstGeom prst="rect">
            <a:avLst/>
          </a:prstGeom>
          <a:noFill/>
        </p:spPr>
        <p:txBody>
          <a:bodyPr wrap="square" rtlCol="0">
            <a:spAutoFit/>
          </a:bodyPr>
          <a:lstStyle/>
          <a:p>
            <a:r>
              <a:rPr lang="en-US" sz="1400" dirty="0"/>
              <a:t>Credit: Mountain Goat Software</a:t>
            </a:r>
          </a:p>
        </p:txBody>
      </p:sp>
      <p:sp>
        <p:nvSpPr>
          <p:cNvPr id="4" name="Slide Number Placeholder 3">
            <a:extLst>
              <a:ext uri="{FF2B5EF4-FFF2-40B4-BE49-F238E27FC236}">
                <a16:creationId xmlns:a16="http://schemas.microsoft.com/office/drawing/2014/main" id="{A251B551-FC28-3F4E-B7E7-325DC35563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06248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259661" y="80751"/>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rPr>
              <a:t>Process</a:t>
            </a:r>
            <a:endParaRPr dirty="0">
              <a:solidFill>
                <a:srgbClr val="0070C0"/>
              </a:solidFill>
            </a:endParaRPr>
          </a:p>
        </p:txBody>
      </p:sp>
      <p:sp>
        <p:nvSpPr>
          <p:cNvPr id="72" name="Google Shape;72;p16"/>
          <p:cNvSpPr txBox="1">
            <a:spLocks noGrp="1"/>
          </p:cNvSpPr>
          <p:nvPr>
            <p:ph type="body" idx="1"/>
          </p:nvPr>
        </p:nvSpPr>
        <p:spPr>
          <a:xfrm>
            <a:off x="259661" y="521578"/>
            <a:ext cx="8817432" cy="4037169"/>
          </a:xfrm>
          <a:prstGeom prst="rect">
            <a:avLst/>
          </a:prstGeom>
        </p:spPr>
        <p:txBody>
          <a:bodyPr spcFirstLastPara="1" wrap="square" lIns="91425" tIns="91425" rIns="91425" bIns="91425" anchor="t" anchorCtr="0">
            <a:noAutofit/>
          </a:bodyPr>
          <a:lstStyle/>
          <a:p>
            <a:pPr marL="114300" indent="0">
              <a:buNone/>
            </a:pPr>
            <a:r>
              <a:rPr lang="en" sz="2000" dirty="0"/>
              <a:t>Technologies used</a:t>
            </a:r>
          </a:p>
          <a:p>
            <a:r>
              <a:rPr lang="en" sz="1300" dirty="0"/>
              <a:t>HTML</a:t>
            </a:r>
          </a:p>
          <a:p>
            <a:r>
              <a:rPr lang="en" sz="1300" dirty="0"/>
              <a:t>CSS</a:t>
            </a:r>
          </a:p>
          <a:p>
            <a:r>
              <a:rPr lang="en" sz="1300" dirty="0"/>
              <a:t>JAVASCRIPT</a:t>
            </a:r>
          </a:p>
          <a:p>
            <a:pPr marL="114300" lvl="0" indent="0" rtl="0">
              <a:spcBef>
                <a:spcPts val="0"/>
              </a:spcBef>
              <a:spcAft>
                <a:spcPts val="0"/>
              </a:spcAft>
              <a:buSzPts val="1800"/>
              <a:buNone/>
            </a:pPr>
            <a:endParaRPr dirty="0"/>
          </a:p>
          <a:p>
            <a:pPr marL="114300" lvl="0" indent="0" rtl="0">
              <a:spcBef>
                <a:spcPts val="0"/>
              </a:spcBef>
              <a:spcAft>
                <a:spcPts val="0"/>
              </a:spcAft>
              <a:buSzPts val="1800"/>
              <a:buNone/>
            </a:pPr>
            <a:r>
              <a:rPr lang="en" sz="2000" dirty="0"/>
              <a:t>Breakdown of tasks and roles</a:t>
            </a:r>
          </a:p>
          <a:p>
            <a:pPr>
              <a:buFont typeface="Wingdings" panose="05000000000000000000" pitchFamily="2" charset="2"/>
              <a:buChar char="l"/>
            </a:pPr>
            <a:r>
              <a:rPr lang="en" sz="1300" dirty="0">
                <a:solidFill>
                  <a:srgbClr val="0070C0"/>
                </a:solidFill>
              </a:rPr>
              <a:t>Matteo</a:t>
            </a:r>
            <a:r>
              <a:rPr lang="en" sz="1300" dirty="0"/>
              <a:t> - HTML and CSS</a:t>
            </a:r>
          </a:p>
          <a:p>
            <a:pPr>
              <a:buFont typeface="Wingdings" panose="05000000000000000000" pitchFamily="2" charset="2"/>
              <a:buChar char="l"/>
            </a:pPr>
            <a:r>
              <a:rPr lang="en" sz="1300" dirty="0">
                <a:solidFill>
                  <a:srgbClr val="0070C0"/>
                </a:solidFill>
              </a:rPr>
              <a:t>Shing </a:t>
            </a:r>
            <a:r>
              <a:rPr lang="en" sz="1300" dirty="0"/>
              <a:t>– Google Map API integration,  JavaScript, Platform integration</a:t>
            </a:r>
          </a:p>
          <a:p>
            <a:pPr>
              <a:buFont typeface="Wingdings" panose="05000000000000000000" pitchFamily="2" charset="2"/>
              <a:buChar char="l"/>
            </a:pPr>
            <a:r>
              <a:rPr lang="en" sz="1300" dirty="0">
                <a:solidFill>
                  <a:srgbClr val="0070C0"/>
                </a:solidFill>
              </a:rPr>
              <a:t>Gabriel </a:t>
            </a:r>
            <a:r>
              <a:rPr lang="en" sz="1300" dirty="0"/>
              <a:t>– Open Weather API integration &amp; JavaScript</a:t>
            </a:r>
            <a:endParaRPr sz="1300" dirty="0"/>
          </a:p>
        </p:txBody>
      </p:sp>
      <p:sp>
        <p:nvSpPr>
          <p:cNvPr id="2" name="Slide Number Placeholder 1">
            <a:extLst>
              <a:ext uri="{FF2B5EF4-FFF2-40B4-BE49-F238E27FC236}">
                <a16:creationId xmlns:a16="http://schemas.microsoft.com/office/drawing/2014/main" id="{D8363344-C38F-EE48-BDD6-68E0AC155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22CF-876B-4C4C-905D-453709513B81}"/>
              </a:ext>
            </a:extLst>
          </p:cNvPr>
          <p:cNvSpPr>
            <a:spLocks noGrp="1"/>
          </p:cNvSpPr>
          <p:nvPr>
            <p:ph type="title"/>
          </p:nvPr>
        </p:nvSpPr>
        <p:spPr>
          <a:xfrm>
            <a:off x="265317" y="23184"/>
            <a:ext cx="8520600" cy="572700"/>
          </a:xfrm>
        </p:spPr>
        <p:txBody>
          <a:bodyPr/>
          <a:lstStyle/>
          <a:p>
            <a:pPr algn="ctr"/>
            <a:r>
              <a:rPr lang="en-US" dirty="0">
                <a:solidFill>
                  <a:srgbClr val="0070C0"/>
                </a:solidFill>
              </a:rPr>
              <a:t>Challenges</a:t>
            </a:r>
          </a:p>
        </p:txBody>
      </p:sp>
      <p:sp>
        <p:nvSpPr>
          <p:cNvPr id="3" name="Text Placeholder 2">
            <a:extLst>
              <a:ext uri="{FF2B5EF4-FFF2-40B4-BE49-F238E27FC236}">
                <a16:creationId xmlns:a16="http://schemas.microsoft.com/office/drawing/2014/main" id="{EDD28D1C-F238-7B4C-A7F2-5ECA2C99115F}"/>
              </a:ext>
            </a:extLst>
          </p:cNvPr>
          <p:cNvSpPr>
            <a:spLocks noGrp="1"/>
          </p:cNvSpPr>
          <p:nvPr>
            <p:ph type="body" idx="1"/>
          </p:nvPr>
        </p:nvSpPr>
        <p:spPr>
          <a:xfrm>
            <a:off x="226208" y="503119"/>
            <a:ext cx="8520600" cy="3416400"/>
          </a:xfrm>
        </p:spPr>
        <p:txBody>
          <a:bodyPr/>
          <a:lstStyle/>
          <a:p>
            <a:r>
              <a:rPr lang="en-US" dirty="0"/>
              <a:t>Google Map API Integration &amp; JavaScript </a:t>
            </a:r>
          </a:p>
          <a:p>
            <a:pPr marL="114300" indent="0">
              <a:buNone/>
            </a:pPr>
            <a:r>
              <a:rPr lang="en-US" dirty="0"/>
              <a:t>-Setting up the google map in the HTML</a:t>
            </a:r>
          </a:p>
          <a:p>
            <a:pPr marL="114300" indent="0">
              <a:buNone/>
            </a:pPr>
            <a:r>
              <a:rPr lang="en-US" dirty="0"/>
              <a:t>-Generate the Lat </a:t>
            </a:r>
            <a:r>
              <a:rPr lang="en-US" dirty="0" err="1"/>
              <a:t>Lng</a:t>
            </a:r>
            <a:r>
              <a:rPr lang="en-US" dirty="0"/>
              <a:t> coordinate from the google map API</a:t>
            </a:r>
          </a:p>
          <a:p>
            <a:pPr marL="114300" indent="0">
              <a:buNone/>
            </a:pPr>
            <a:r>
              <a:rPr lang="en-US" dirty="0"/>
              <a:t>-Generate only one marker each time from every click and input</a:t>
            </a:r>
          </a:p>
          <a:p>
            <a:pPr marL="114300" indent="0">
              <a:buNone/>
            </a:pPr>
            <a:r>
              <a:rPr lang="en-US" dirty="0"/>
              <a:t>-Setting up the google map in the HTML</a:t>
            </a:r>
          </a:p>
          <a:p>
            <a:pPr marL="114300" indent="0">
              <a:buNone/>
            </a:pPr>
            <a:r>
              <a:rPr lang="en-US" dirty="0"/>
              <a:t>-an "add city" button, that add city name and forecast information to the separate container.</a:t>
            </a:r>
          </a:p>
          <a:p>
            <a:pPr marL="114300" indent="0">
              <a:buNone/>
            </a:pPr>
            <a:endParaRPr lang="en-US" dirty="0"/>
          </a:p>
          <a:p>
            <a:r>
              <a:rPr lang="en-US" dirty="0"/>
              <a:t>HTML &amp; CSS</a:t>
            </a:r>
          </a:p>
          <a:p>
            <a:pPr marL="114300" indent="0">
              <a:buNone/>
            </a:pPr>
            <a:r>
              <a:rPr lang="en-US" dirty="0"/>
              <a:t>- </a:t>
            </a:r>
            <a:r>
              <a:rPr lang="en-GB" dirty="0"/>
              <a:t>Create a landing page to show off the product. It needs to be attractive and informative and easy to understand</a:t>
            </a:r>
          </a:p>
          <a:p>
            <a:pPr marL="114300" indent="0">
              <a:buNone/>
            </a:pPr>
            <a:r>
              <a:rPr lang="en-GB" dirty="0"/>
              <a:t>-Float property: floated elements don’t stay in the normal flow. The default flow for HTML elements is linear.</a:t>
            </a:r>
          </a:p>
          <a:p>
            <a:pPr marL="114300" indent="0">
              <a:buNone/>
            </a:pPr>
            <a:endParaRPr lang="en-US" dirty="0"/>
          </a:p>
          <a:p>
            <a:pPr marL="114300" indent="0">
              <a:buNone/>
            </a:pPr>
            <a:endParaRPr lang="en-US" dirty="0"/>
          </a:p>
        </p:txBody>
      </p:sp>
      <p:sp>
        <p:nvSpPr>
          <p:cNvPr id="4" name="Slide Number Placeholder 3">
            <a:extLst>
              <a:ext uri="{FF2B5EF4-FFF2-40B4-BE49-F238E27FC236}">
                <a16:creationId xmlns:a16="http://schemas.microsoft.com/office/drawing/2014/main" id="{9E1F9935-4255-F343-8987-1EF971ED04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606711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E01FA-2E91-DF40-B1AA-36E382BF9A15}"/>
              </a:ext>
            </a:extLst>
          </p:cNvPr>
          <p:cNvSpPr>
            <a:spLocks noGrp="1"/>
          </p:cNvSpPr>
          <p:nvPr>
            <p:ph type="title"/>
          </p:nvPr>
        </p:nvSpPr>
        <p:spPr/>
        <p:txBody>
          <a:bodyPr/>
          <a:lstStyle/>
          <a:p>
            <a:pPr algn="ctr"/>
            <a:r>
              <a:rPr lang="en-US" dirty="0">
                <a:solidFill>
                  <a:srgbClr val="0070C0"/>
                </a:solidFill>
              </a:rPr>
              <a:t>CHALLENGES</a:t>
            </a:r>
          </a:p>
        </p:txBody>
      </p:sp>
      <p:sp>
        <p:nvSpPr>
          <p:cNvPr id="3" name="Text Placeholder 2">
            <a:extLst>
              <a:ext uri="{FF2B5EF4-FFF2-40B4-BE49-F238E27FC236}">
                <a16:creationId xmlns:a16="http://schemas.microsoft.com/office/drawing/2014/main" id="{216640C7-6710-0543-8ECD-95532E1E2A22}"/>
              </a:ext>
            </a:extLst>
          </p:cNvPr>
          <p:cNvSpPr>
            <a:spLocks noGrp="1"/>
          </p:cNvSpPr>
          <p:nvPr>
            <p:ph type="body" idx="1"/>
          </p:nvPr>
        </p:nvSpPr>
        <p:spPr/>
        <p:txBody>
          <a:bodyPr/>
          <a:lstStyle/>
          <a:p>
            <a:r>
              <a:rPr lang="en-US" dirty="0"/>
              <a:t>Weather Map API &amp; JavaScript</a:t>
            </a:r>
          </a:p>
          <a:p>
            <a:pPr marL="114300" indent="0">
              <a:buNone/>
            </a:pPr>
            <a:r>
              <a:rPr lang="en-US" dirty="0"/>
              <a:t>-Struggle with date conversion from JavaScript to normal date</a:t>
            </a:r>
          </a:p>
          <a:p>
            <a:pPr marL="114300" indent="0">
              <a:buNone/>
            </a:pPr>
            <a:r>
              <a:rPr lang="en-US" dirty="0"/>
              <a:t>-Challenges mapping API data to HTML document </a:t>
            </a:r>
          </a:p>
          <a:p>
            <a:pPr marL="114300" indent="0">
              <a:buNone/>
            </a:pPr>
            <a:r>
              <a:rPr lang="en-US" dirty="0"/>
              <a:t>-</a:t>
            </a:r>
          </a:p>
        </p:txBody>
      </p:sp>
      <p:sp>
        <p:nvSpPr>
          <p:cNvPr id="4" name="Slide Number Placeholder 3">
            <a:extLst>
              <a:ext uri="{FF2B5EF4-FFF2-40B4-BE49-F238E27FC236}">
                <a16:creationId xmlns:a16="http://schemas.microsoft.com/office/drawing/2014/main" id="{622E318F-0AB8-1D49-9A43-E26B45EBDB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891268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C626-C0F3-2D4A-9699-6D447AC57569}"/>
              </a:ext>
            </a:extLst>
          </p:cNvPr>
          <p:cNvSpPr>
            <a:spLocks noGrp="1"/>
          </p:cNvSpPr>
          <p:nvPr>
            <p:ph type="title"/>
          </p:nvPr>
        </p:nvSpPr>
        <p:spPr>
          <a:xfrm>
            <a:off x="106291" y="27490"/>
            <a:ext cx="8520600" cy="429618"/>
          </a:xfrm>
        </p:spPr>
        <p:txBody>
          <a:bodyPr/>
          <a:lstStyle/>
          <a:p>
            <a:pPr algn="ctr"/>
            <a:r>
              <a:rPr lang="en-US" dirty="0">
                <a:solidFill>
                  <a:srgbClr val="0070C0"/>
                </a:solidFill>
              </a:rPr>
              <a:t>Successes</a:t>
            </a:r>
          </a:p>
        </p:txBody>
      </p:sp>
      <p:sp>
        <p:nvSpPr>
          <p:cNvPr id="3" name="Text Placeholder 2">
            <a:extLst>
              <a:ext uri="{FF2B5EF4-FFF2-40B4-BE49-F238E27FC236}">
                <a16:creationId xmlns:a16="http://schemas.microsoft.com/office/drawing/2014/main" id="{76E419F4-9127-DC4C-81C6-25DB56F49B81}"/>
              </a:ext>
            </a:extLst>
          </p:cNvPr>
          <p:cNvSpPr>
            <a:spLocks noGrp="1"/>
          </p:cNvSpPr>
          <p:nvPr>
            <p:ph type="body" idx="1"/>
          </p:nvPr>
        </p:nvSpPr>
        <p:spPr>
          <a:xfrm>
            <a:off x="311700" y="399724"/>
            <a:ext cx="8520600" cy="3416400"/>
          </a:xfrm>
        </p:spPr>
        <p:txBody>
          <a:bodyPr/>
          <a:lstStyle/>
          <a:p>
            <a:r>
              <a:rPr lang="en-US" dirty="0"/>
              <a:t>Google Map API Integration &amp; JavaScript </a:t>
            </a:r>
          </a:p>
          <a:p>
            <a:pPr marL="114300" indent="0">
              <a:buNone/>
            </a:pPr>
            <a:r>
              <a:rPr lang="en-US" dirty="0"/>
              <a:t>-Used</a:t>
            </a:r>
            <a:r>
              <a:rPr lang="en-US" dirty="0">
                <a:solidFill>
                  <a:srgbClr val="0070C0"/>
                </a:solidFill>
              </a:rPr>
              <a:t> "</a:t>
            </a:r>
            <a:r>
              <a:rPr lang="en-US" dirty="0" err="1">
                <a:solidFill>
                  <a:srgbClr val="0070C0"/>
                </a:solidFill>
              </a:rPr>
              <a:t>clickPos</a:t>
            </a:r>
            <a:r>
              <a:rPr lang="en-US" dirty="0">
                <a:solidFill>
                  <a:srgbClr val="0070C0"/>
                </a:solidFill>
              </a:rPr>
              <a:t> = </a:t>
            </a:r>
            <a:r>
              <a:rPr lang="en-US" dirty="0" err="1">
                <a:solidFill>
                  <a:srgbClr val="0070C0"/>
                </a:solidFill>
              </a:rPr>
              <a:t>mapsMouseEvent.latLng.toJSON</a:t>
            </a:r>
            <a:r>
              <a:rPr lang="en-US" dirty="0">
                <a:solidFill>
                  <a:srgbClr val="0070C0"/>
                </a:solidFill>
              </a:rPr>
              <a:t>()" </a:t>
            </a:r>
            <a:r>
              <a:rPr lang="en-US" dirty="0"/>
              <a:t>to find out the coordinate from each click and input</a:t>
            </a:r>
          </a:p>
          <a:p>
            <a:pPr marL="114300" indent="0">
              <a:buNone/>
            </a:pPr>
            <a:r>
              <a:rPr lang="en-US" dirty="0"/>
              <a:t>-Included an auto-complete input box</a:t>
            </a:r>
          </a:p>
          <a:p>
            <a:pPr marL="114300" indent="0">
              <a:buNone/>
            </a:pPr>
            <a:r>
              <a:rPr lang="en-US" dirty="0"/>
              <a:t>-Put markers into an array and created a function, so that it clear the previous marker every time clicked and input on the map</a:t>
            </a:r>
          </a:p>
          <a:p>
            <a:pPr marL="114300" indent="0">
              <a:buNone/>
            </a:pPr>
            <a:endParaRPr lang="en-US" dirty="0"/>
          </a:p>
          <a:p>
            <a:r>
              <a:rPr lang="en-US" dirty="0"/>
              <a:t>HTML &amp; CSS</a:t>
            </a:r>
          </a:p>
          <a:p>
            <a:pPr marL="114300" indent="0">
              <a:buNone/>
            </a:pPr>
            <a:r>
              <a:rPr lang="en-US" dirty="0"/>
              <a:t>-</a:t>
            </a:r>
            <a:r>
              <a:rPr lang="en-GB" dirty="0"/>
              <a:t>Cards</a:t>
            </a:r>
            <a:r>
              <a:rPr lang="en-GB" b="1" dirty="0"/>
              <a:t> </a:t>
            </a:r>
            <a:r>
              <a:rPr lang="en-GB" dirty="0"/>
              <a:t>for weather data, everything you need is all in one neat and tidy space.</a:t>
            </a:r>
          </a:p>
          <a:p>
            <a:pPr marL="114300" indent="0">
              <a:buNone/>
            </a:pPr>
            <a:endParaRPr lang="en-US" dirty="0"/>
          </a:p>
          <a:p>
            <a:r>
              <a:rPr lang="en-US" dirty="0"/>
              <a:t>Weather Map API &amp; JavaScript</a:t>
            </a:r>
          </a:p>
          <a:p>
            <a:pPr marL="114300" indent="0">
              <a:buNone/>
            </a:pPr>
            <a:r>
              <a:rPr lang="en-US" dirty="0"/>
              <a:t>-Successfully mapped weather API data to document body, so that the current weather and future weather forecast are both available for every API call.</a:t>
            </a:r>
          </a:p>
          <a:p>
            <a:pPr marL="114300" indent="0">
              <a:buNone/>
            </a:pPr>
            <a:endParaRPr lang="en-US" dirty="0"/>
          </a:p>
        </p:txBody>
      </p:sp>
      <p:sp>
        <p:nvSpPr>
          <p:cNvPr id="4" name="Slide Number Placeholder 3">
            <a:extLst>
              <a:ext uri="{FF2B5EF4-FFF2-40B4-BE49-F238E27FC236}">
                <a16:creationId xmlns:a16="http://schemas.microsoft.com/office/drawing/2014/main" id="{44A5E130-CF4B-3C45-8816-A95FAC00AC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45121736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{DB001D61-643C-FF4D-BAB7-332134A3AAFD}tf10001119</Template>
  <TotalTime>447</TotalTime>
  <Words>766</Words>
  <Application>Microsoft Office PowerPoint</Application>
  <PresentationFormat>On-screen Show (16:9)</PresentationFormat>
  <Paragraphs>89</Paragraphs>
  <Slides>11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Gill Sans MT</vt:lpstr>
      <vt:lpstr>Wingdings</vt:lpstr>
      <vt:lpstr>Gallery</vt:lpstr>
      <vt:lpstr>Your City Weather at a Click </vt:lpstr>
      <vt:lpstr>Elevator pitch</vt:lpstr>
      <vt:lpstr>Project Description </vt:lpstr>
      <vt:lpstr>Motivation for Development </vt:lpstr>
      <vt:lpstr>User Story</vt:lpstr>
      <vt:lpstr>Process</vt:lpstr>
      <vt:lpstr>Challenges</vt:lpstr>
      <vt:lpstr>CHALLENGES</vt:lpstr>
      <vt:lpstr>Successes</vt:lpstr>
      <vt:lpstr>Directions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 </cp:lastModifiedBy>
  <cp:revision>16</cp:revision>
  <dcterms:modified xsi:type="dcterms:W3CDTF">2022-05-03T21:09:54Z</dcterms:modified>
</cp:coreProperties>
</file>